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96" r:id="rId2"/>
    <p:sldId id="274" r:id="rId3"/>
    <p:sldId id="275" r:id="rId4"/>
    <p:sldId id="276" r:id="rId5"/>
    <p:sldId id="278" r:id="rId6"/>
    <p:sldId id="279" r:id="rId7"/>
    <p:sldId id="297" r:id="rId8"/>
    <p:sldId id="280" r:id="rId9"/>
    <p:sldId id="298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316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D5D866-21FD-475E-8EC7-EAEDDA05492D}" styleName="{96a5a69e-e2c1-4257-9d08-7c964cdb7bb0}">
    <a:wholeTbl>
      <a:tcTxStyle>
        <a:fontRef idx="none">
          <a:prstClr val="black"/>
        </a:fontRef>
      </a:tcTxStyle>
      <a:tcStyle>
        <a:tcBdr>
          <a:left>
            <a:ln w="9525" cmpd="sng">
              <a:solidFill>
                <a:srgbClr val="E4E4E4"/>
              </a:solidFill>
            </a:ln>
          </a:left>
          <a:right>
            <a:ln w="9525" cmpd="sng">
              <a:solidFill>
                <a:srgbClr val="E4E4E4"/>
              </a:solidFill>
            </a:ln>
          </a:right>
          <a:top>
            <a:ln w="9525" cmpd="sng">
              <a:solidFill>
                <a:srgbClr val="E4E4E4"/>
              </a:solidFill>
            </a:ln>
          </a:top>
          <a:bottom>
            <a:ln w="9525" cmpd="sng">
              <a:solidFill>
                <a:srgbClr val="E4E4E4"/>
              </a:solidFill>
            </a:ln>
          </a:bottom>
          <a:insideH>
            <a:ln w="9525" cmpd="sng">
              <a:solidFill>
                <a:srgbClr val="E4E4E4"/>
              </a:solidFill>
            </a:ln>
          </a:insideH>
          <a:insideV>
            <a:ln w="9525" cmpd="sng">
              <a:solidFill>
                <a:srgbClr val="E4E4E4"/>
              </a:solidFill>
            </a:ln>
          </a:insideV>
        </a:tcBdr>
        <a:fill>
          <a:solidFill>
            <a:srgbClr val="FFFFFF"/>
          </a:solidFill>
        </a:fill>
      </a:tcStyle>
    </a:wholeTbl>
    <a:lastRow>
      <a:tcTxStyle>
        <a:fontRef idx="none">
          <a:prstClr val="black"/>
        </a:fontRef>
      </a:tcTxStyle>
      <a:tcStyle>
        <a:tcBdr>
          <a:top>
            <a:ln w="28575" cmpd="sng">
              <a:solidFill>
                <a:srgbClr val="4684D3"/>
              </a:solidFill>
            </a:ln>
          </a:top>
        </a:tcBdr>
        <a:fill>
          <a:solidFill>
            <a:srgbClr val="EEEEEE"/>
          </a:solidFill>
        </a:fill>
      </a:tcStyle>
    </a:lastRow>
    <a:firstRow>
      <a:tcTxStyle>
        <a:fontRef idx="none">
          <a:prstClr val="black"/>
        </a:fontRef>
      </a:tcTxStyle>
      <a:tcStyle>
        <a:tcBdr>
          <a:left>
            <a:ln w="9525" cmpd="sng">
              <a:solidFill>
                <a:srgbClr val="E4E4E4"/>
              </a:solidFill>
            </a:ln>
          </a:left>
          <a:right>
            <a:ln w="9525" cmpd="sng">
              <a:solidFill>
                <a:srgbClr val="E4E4E4"/>
              </a:solidFill>
            </a:ln>
          </a:right>
          <a:top>
            <a:ln w="9525" cmpd="sng">
              <a:solidFill>
                <a:srgbClr val="E4E4E4"/>
              </a:solidFill>
            </a:ln>
          </a:top>
          <a:bottom>
            <a:ln w="9525" cmpd="sng">
              <a:solidFill>
                <a:srgbClr val="E4E4E4"/>
              </a:solidFill>
            </a:ln>
          </a:bottom>
          <a:insideH>
            <a:ln w="9525" cmpd="sng">
              <a:solidFill>
                <a:srgbClr val="E4E4E4"/>
              </a:solidFill>
            </a:ln>
          </a:insideH>
          <a:insideV>
            <a:ln w="9525" cmpd="sng">
              <a:solidFill>
                <a:srgbClr val="E4E4E4"/>
              </a:solidFill>
            </a:ln>
          </a:insideV>
        </a:tcBdr>
        <a:fill>
          <a:solidFill>
            <a:srgbClr val="4684D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51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2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15.png"/><Relationship Id="rId5" Type="http://schemas.openxmlformats.org/officeDocument/2006/relationships/tags" Target="../tags/tag25.xml"/><Relationship Id="rId10" Type="http://schemas.openxmlformats.org/officeDocument/2006/relationships/image" Target="../media/image14.png"/><Relationship Id="rId4" Type="http://schemas.openxmlformats.org/officeDocument/2006/relationships/tags" Target="../tags/tag24.xml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29.xml"/><Relationship Id="rId7" Type="http://schemas.openxmlformats.org/officeDocument/2006/relationships/image" Target="../media/image16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1.xml"/><Relationship Id="rId10" Type="http://schemas.openxmlformats.org/officeDocument/2006/relationships/image" Target="../media/image19.png"/><Relationship Id="rId4" Type="http://schemas.openxmlformats.org/officeDocument/2006/relationships/tags" Target="../tags/tag30.xml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4.xml"/><Relationship Id="rId7" Type="http://schemas.openxmlformats.org/officeDocument/2006/relationships/image" Target="../media/image20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25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30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33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50.xml"/><Relationship Id="rId7" Type="http://schemas.openxmlformats.org/officeDocument/2006/relationships/image" Target="../media/image35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1.xml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92100" y="245110"/>
            <a:ext cx="8670290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t">
            <a:spAutoFit/>
          </a:bodyPr>
          <a:lstStyle/>
          <a:p>
            <a:r>
              <a:rPr lang="zh-CN" altLang="en-US" b="1"/>
              <a:t>dup功能和用法</a:t>
            </a:r>
          </a:p>
          <a:p>
            <a:r>
              <a:rPr lang="zh-CN" altLang="en-US"/>
              <a:t>功能：dup和db、dw、dd等数据定义伪指令配合使用，用来进行数据的重复。</a:t>
            </a: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5135330"/>
              </p:ext>
            </p:extLst>
          </p:nvPr>
        </p:nvGraphicFramePr>
        <p:xfrm>
          <a:off x="401955" y="1192720"/>
          <a:ext cx="10972800" cy="1964055"/>
        </p:xfrm>
        <a:graphic>
          <a:graphicData uri="http://schemas.openxmlformats.org/drawingml/2006/table">
            <a:tbl>
              <a:tblPr/>
              <a:tblGrid>
                <a:gridCol w="2469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0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0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53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9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charset="-52"/>
                        </a:rPr>
                        <a:t>指令</a:t>
                      </a:r>
                      <a:endParaRPr lang="en-US" altLang="en-US" sz="1900" b="1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09D98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900" b="1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功能</a:t>
                      </a:r>
                      <a:endParaRPr lang="en-US" altLang="en-US" sz="1900" b="1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09D9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900" b="1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相当于</a:t>
                      </a:r>
                      <a:endParaRPr lang="en-US" altLang="en-US" sz="1900" b="1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09D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db 3 dup(0)</a:t>
                      </a:r>
                      <a:endParaRPr lang="en-US" altLang="en-US" sz="1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定义了3个字节，它们的值都是0</a:t>
                      </a:r>
                      <a:endParaRPr lang="en-US" altLang="en-US" sz="1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E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db 0,0,0</a:t>
                      </a:r>
                      <a:endParaRPr lang="en-US" altLang="en-US" sz="1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E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2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db 3 dup(0,1,2)</a:t>
                      </a:r>
                      <a:endParaRPr lang="en-US" altLang="en-US" sz="1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D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900" b="0" dirty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完义了9个字节</a:t>
                      </a:r>
                      <a:r>
                        <a:rPr lang="zh-CN" altLang="en-US" sz="1900" b="0" dirty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，</a:t>
                      </a:r>
                      <a:r>
                        <a:rPr lang="en-US" sz="1900" b="0" dirty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0</a:t>
                      </a:r>
                    </a:p>
                    <a:p>
                      <a:pPr indent="0">
                        <a:buNone/>
                      </a:pPr>
                      <a:r>
                        <a:rPr lang="en-US" sz="600" b="0" dirty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了/01</a:t>
                      </a:r>
                      <a:endParaRPr lang="en-US" altLang="en-US" sz="1900" b="0" dirty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D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900" b="0" dirty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1</a:t>
                      </a:r>
                    </a:p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Z</a:t>
                      </a:r>
                      <a:endParaRPr lang="en-US" altLang="en-US" sz="1900" b="0" dirty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D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900" b="0" dirty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2重有3次构成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D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db 0,1,2,0,1,2,0,1,2</a:t>
                      </a:r>
                      <a:endParaRPr lang="en-US" altLang="en-US" sz="1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2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db</a:t>
                      </a:r>
                      <a:r>
                        <a:rPr lang="en-US" sz="1800" b="0">
                          <a:solidFill>
                            <a:srgbClr val="003355"/>
                          </a:solidFill>
                          <a:latin typeface="宋体" panose="02010600030101010101" charset="-52"/>
                        </a:rPr>
                        <a:t>3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dup('abc,ABC')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定义了18个字节，构成'abcABCabcABCabcABC</a:t>
                      </a:r>
                      <a:r>
                        <a:rPr lang="en-US" sz="1900" b="0">
                          <a:solidFill>
                            <a:srgbClr val="004B71"/>
                          </a:solidFill>
                          <a:latin typeface="宋体" panose="02010600030101010101" charset="-52"/>
                        </a:rPr>
                        <a:t>'</a:t>
                      </a:r>
                      <a:endParaRPr lang="en-US" altLang="en-US" sz="1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E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900" b="0" dirty="0" err="1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db</a:t>
                      </a:r>
                      <a:r>
                        <a:rPr lang="en-US" sz="1900" b="0" dirty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 '</a:t>
                      </a:r>
                      <a:r>
                        <a:rPr lang="en-US" sz="1900" b="0" dirty="0" err="1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abcABCabcABCabcABC</a:t>
                      </a:r>
                      <a:r>
                        <a:rPr lang="en-US" sz="1900" b="0" dirty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'</a:t>
                      </a:r>
                      <a:endParaRPr lang="en-US" altLang="en-US" sz="1900" b="0" dirty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479425" y="3867150"/>
            <a:ext cx="5190490" cy="1198880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dup的使用格式</a:t>
            </a:r>
          </a:p>
          <a:p>
            <a:r>
              <a:rPr lang="zh-CN" altLang="en-US"/>
              <a:t>db</a:t>
            </a:r>
            <a:r>
              <a:rPr lang="en-US" altLang="zh-CN"/>
              <a:t> </a:t>
            </a:r>
            <a:r>
              <a:rPr lang="zh-CN" altLang="en-US"/>
              <a:t>重复的次数</a:t>
            </a:r>
            <a:r>
              <a:rPr lang="en-US" altLang="zh-CN"/>
              <a:t> </a:t>
            </a:r>
            <a:r>
              <a:rPr lang="zh-CN" altLang="en-US"/>
              <a:t>dup（重复的字节型数据）</a:t>
            </a:r>
          </a:p>
          <a:p>
            <a:r>
              <a:rPr lang="zh-CN" altLang="en-US"/>
              <a:t>dw</a:t>
            </a:r>
            <a:r>
              <a:rPr lang="en-US" altLang="zh-CN"/>
              <a:t> </a:t>
            </a:r>
            <a:r>
              <a:rPr lang="zh-CN" altLang="en-US"/>
              <a:t>重复的次数</a:t>
            </a:r>
            <a:r>
              <a:rPr lang="en-US" altLang="zh-CN"/>
              <a:t> </a:t>
            </a:r>
            <a:r>
              <a:rPr lang="zh-CN" altLang="en-US"/>
              <a:t>dup（重复的字型数据）</a:t>
            </a:r>
          </a:p>
          <a:p>
            <a:r>
              <a:rPr lang="zh-CN" altLang="en-US"/>
              <a:t>dd</a:t>
            </a:r>
            <a:r>
              <a:rPr lang="en-US" altLang="zh-CN"/>
              <a:t> </a:t>
            </a:r>
            <a:r>
              <a:rPr lang="zh-CN" altLang="en-US"/>
              <a:t>重复的次数</a:t>
            </a:r>
            <a:r>
              <a:rPr lang="en-US" altLang="zh-CN"/>
              <a:t> </a:t>
            </a:r>
            <a:r>
              <a:rPr lang="zh-CN" altLang="en-US"/>
              <a:t>dup （重复的双字数据）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605780" y="443865"/>
            <a:ext cx="5328920" cy="14789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9090" y="496570"/>
            <a:ext cx="3655060" cy="922020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cmp指令</a:t>
            </a:r>
          </a:p>
          <a:p>
            <a:r>
              <a:rPr lang="zh-CN" altLang="en-US"/>
              <a:t>格式：cmp操作对象1，操作对象2 </a:t>
            </a:r>
          </a:p>
          <a:p>
            <a:r>
              <a:rPr lang="zh-CN" altLang="en-US"/>
              <a:t>功能：计算操作对象1-操作对象2 </a:t>
            </a:r>
          </a:p>
        </p:txBody>
      </p:sp>
      <p:graphicFrame>
        <p:nvGraphicFramePr>
          <p:cNvPr id="10" name="表格 9"/>
          <p:cNvGraphicFramePr/>
          <p:nvPr>
            <p:custDataLst>
              <p:tags r:id="rId2"/>
            </p:custDataLst>
          </p:nvPr>
        </p:nvGraphicFramePr>
        <p:xfrm>
          <a:off x="139700" y="3303143"/>
          <a:ext cx="10972800" cy="2517140"/>
        </p:xfrm>
        <a:graphic>
          <a:graphicData uri="http://schemas.openxmlformats.org/drawingml/2006/table">
            <a:tbl>
              <a:tblPr/>
              <a:tblGrid>
                <a:gridCol w="1550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23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指令</a:t>
                      </a:r>
                      <a:endParaRPr lang="en-US" altLang="en-US" sz="1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9"/>
                    </a:solidFill>
                  </a:tcPr>
                </a:tc>
                <a:tc>
                  <a:txBody>
                    <a:bodyPr/>
                    <a:lstStyle/>
                    <a:p>
                      <a:pPr marL="139700" indent="0">
                        <a:buNone/>
                      </a:pPr>
                      <a:r>
                        <a:rPr lang="en-US" sz="1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cmp </a:t>
                      </a:r>
                      <a:r>
                        <a:rPr lang="en-US" sz="1900" b="0">
                          <a:solidFill>
                            <a:srgbClr val="420700"/>
                          </a:solidFill>
                          <a:latin typeface="宋体" panose="02010600030101010101" charset="-52"/>
                        </a:rPr>
                        <a:t>ax</a:t>
                      </a:r>
                      <a:r>
                        <a:rPr lang="en-US" sz="1900" b="0">
                          <a:solidFill>
                            <a:srgbClr val="610A00"/>
                          </a:solidFill>
                          <a:latin typeface="宋体" panose="02010600030101010101" charset="-52"/>
                        </a:rPr>
                        <a:t>,ax</a:t>
                      </a:r>
                      <a:endParaRPr lang="en-US" altLang="en-US" sz="1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9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mov ax</a:t>
                      </a:r>
                      <a:r>
                        <a:rPr lang="en-US" sz="1900" b="0">
                          <a:solidFill>
                            <a:srgbClr val="960F00"/>
                          </a:solidFill>
                          <a:latin typeface="宋体" panose="02010600030101010101" charset="-52"/>
                        </a:rPr>
                        <a:t>,</a:t>
                      </a:r>
                      <a:r>
                        <a:rPr lang="en-US" sz="1900" b="0">
                          <a:solidFill>
                            <a:srgbClr val="500500"/>
                          </a:solidFill>
                          <a:latin typeface="宋体" panose="02010600030101010101" charset="-52"/>
                        </a:rPr>
                        <a:t>8</a:t>
                      </a:r>
                    </a:p>
                    <a:p>
                      <a:pPr indent="0">
                        <a:buNone/>
                      </a:pPr>
                      <a:r>
                        <a:rPr lang="en-US" sz="1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mov </a:t>
                      </a:r>
                      <a:r>
                        <a:rPr lang="en-US" sz="1900" b="0">
                          <a:solidFill>
                            <a:srgbClr val="360400"/>
                          </a:solidFill>
                          <a:latin typeface="宋体" panose="02010600030101010101" charset="-52"/>
                        </a:rPr>
                        <a:t>bx</a:t>
                      </a:r>
                      <a:r>
                        <a:rPr lang="zh-CN" altLang="en-US" sz="1900" b="0">
                          <a:solidFill>
                            <a:srgbClr val="360400"/>
                          </a:solidFill>
                          <a:latin typeface="宋体" panose="02010600030101010101" charset="-52"/>
                        </a:rPr>
                        <a:t>，</a:t>
                      </a:r>
                      <a:r>
                        <a:rPr lang="en-US" sz="1900" b="0">
                          <a:solidFill>
                            <a:srgbClr val="6B0700"/>
                          </a:solidFill>
                          <a:latin typeface="宋体" panose="02010600030101010101" charset="-52"/>
                        </a:rPr>
                        <a:t>3</a:t>
                      </a:r>
                    </a:p>
                    <a:p>
                      <a:pPr indent="0">
                        <a:buNone/>
                      </a:pPr>
                      <a:r>
                        <a:rPr lang="en-US" sz="1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cmp </a:t>
                      </a:r>
                      <a:r>
                        <a:rPr lang="en-US" sz="1900" b="0">
                          <a:solidFill>
                            <a:srgbClr val="470500"/>
                          </a:solidFill>
                          <a:latin typeface="宋体" panose="02010600030101010101" charset="-52"/>
                        </a:rPr>
                        <a:t>ax</a:t>
                      </a:r>
                      <a:r>
                        <a:rPr lang="en-US" sz="1900" b="0">
                          <a:solidFill>
                            <a:srgbClr val="560600"/>
                          </a:solidFill>
                          <a:latin typeface="宋体" panose="02010600030101010101" charset="-52"/>
                        </a:rPr>
                        <a:t>,bx</a:t>
                      </a:r>
                      <a:endParaRPr lang="en-US" altLang="en-US" sz="1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61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功能</a:t>
                      </a:r>
                      <a:endParaRPr lang="en-US" altLang="en-US" sz="1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7"/>
                    </a:solidFill>
                  </a:tcPr>
                </a:tc>
                <a:tc>
                  <a:txBody>
                    <a:bodyPr/>
                    <a:lstStyle/>
                    <a:p>
                      <a:pPr marL="139700" indent="0">
                        <a:buNone/>
                      </a:pPr>
                      <a:r>
                        <a:rPr lang="en-US" sz="1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做</a:t>
                      </a:r>
                      <a:r>
                        <a:rPr lang="en-US" sz="1900" b="0">
                          <a:solidFill>
                            <a:srgbClr val="710F00"/>
                          </a:solidFill>
                          <a:latin typeface="宋体" panose="02010600030101010101" charset="-52"/>
                        </a:rPr>
                        <a:t>(a</a:t>
                      </a:r>
                      <a:r>
                        <a:rPr lang="en-US" sz="1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x)- (ax)的运算，结果为0,但并不</a:t>
                      </a:r>
                    </a:p>
                    <a:p>
                      <a:pPr marL="139700" indent="0">
                        <a:buNone/>
                      </a:pPr>
                      <a:r>
                        <a:rPr lang="en-US" sz="1900" b="0">
                          <a:solidFill>
                            <a:srgbClr val="4F0800"/>
                          </a:solidFill>
                          <a:latin typeface="宋体" panose="02010600030101010101" charset="-52"/>
                        </a:rPr>
                        <a:t>在ax中保存</a:t>
                      </a:r>
                      <a:r>
                        <a:rPr lang="en-US" sz="1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，仅影响flag的相关各位。</a:t>
                      </a:r>
                      <a:endParaRPr lang="en-US" altLang="en-US" sz="1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ax)=8,(bx)=3</a:t>
                      </a:r>
                      <a:endParaRPr lang="en-US" altLang="en-US" sz="1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64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标志寄存器</a:t>
                      </a:r>
                      <a:endParaRPr lang="en-US" altLang="en-US" sz="1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139700" indent="0">
                        <a:buNone/>
                      </a:pPr>
                      <a:r>
                        <a:rPr lang="en-US" sz="1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ZF=1 PF=1 </a:t>
                      </a:r>
                      <a:r>
                        <a:rPr lang="en-US" sz="1900" b="0">
                          <a:solidFill>
                            <a:srgbClr val="590900"/>
                          </a:solidFill>
                          <a:latin typeface="宋体" panose="02010600030101010101" charset="-52"/>
                        </a:rPr>
                        <a:t>S</a:t>
                      </a:r>
                      <a:r>
                        <a:rPr lang="en-US" sz="1900" b="0">
                          <a:solidFill>
                            <a:srgbClr val="610A00"/>
                          </a:solidFill>
                          <a:latin typeface="宋体" panose="02010600030101010101" charset="-52"/>
                        </a:rPr>
                        <a:t>E=0 </a:t>
                      </a:r>
                      <a:r>
                        <a:rPr lang="en-US" sz="1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CF=0 OF=0</a:t>
                      </a:r>
                      <a:endParaRPr lang="en-US" altLang="en-US" sz="1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8D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ZF=0 PF=1 SF=0 CF=0 OF=0</a:t>
                      </a:r>
                      <a:endParaRPr lang="en-US" altLang="en-US" sz="1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9700" y="2509520"/>
            <a:ext cx="9667875" cy="6680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8440" y="638175"/>
            <a:ext cx="4064000" cy="36830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/>
              <a:t>cmp ax, bx</a:t>
            </a:r>
          </a:p>
        </p:txBody>
      </p:sp>
      <p:graphicFrame>
        <p:nvGraphicFramePr>
          <p:cNvPr id="11" name="表格 10"/>
          <p:cNvGraphicFramePr/>
          <p:nvPr>
            <p:custDataLst>
              <p:tags r:id="rId1"/>
            </p:custDataLst>
          </p:nvPr>
        </p:nvGraphicFramePr>
        <p:xfrm>
          <a:off x="218440" y="1064895"/>
          <a:ext cx="5822315" cy="5111750"/>
        </p:xfrm>
        <a:graphic>
          <a:graphicData uri="http://schemas.openxmlformats.org/drawingml/2006/table">
            <a:tbl>
              <a:tblPr/>
              <a:tblGrid>
                <a:gridCol w="934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1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6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02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比较关系</a:t>
                      </a:r>
                      <a:endParaRPr lang="en-US" altLang="en-US" sz="2200" b="1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09D9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(ax)?(bx)</a:t>
                      </a:r>
                      <a:endParaRPr lang="en-US" altLang="en-US" sz="2200" b="1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09D9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(ax)-(bx)</a:t>
                      </a:r>
                      <a:r>
                        <a:rPr lang="zh-CN" altLang="en-US" sz="22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特点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09D98"/>
                    </a:solidFill>
                  </a:tcPr>
                </a:tc>
                <a:tc>
                  <a:txBody>
                    <a:bodyPr/>
                    <a:lstStyle/>
                    <a:p>
                      <a:pPr marL="139700" indent="0"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标志寄存器</a:t>
                      </a:r>
                      <a:endParaRPr lang="en-US" altLang="en-US" sz="2200" b="1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F9E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2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等于</a:t>
                      </a:r>
                      <a:endParaRPr lang="en-US" altLang="en-US" sz="22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D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(ax)=(bx)</a:t>
                      </a:r>
                      <a:endParaRPr lang="en-US" altLang="en-US" sz="22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ED9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481300"/>
                          </a:solidFill>
                          <a:latin typeface="宋体" panose="02010600030101010101" charset="-52"/>
                        </a:rPr>
                        <a:t>(ax)- (bx)=0</a:t>
                      </a:r>
                      <a:endParaRPr lang="en-US" altLang="en-US" sz="2200" b="0">
                        <a:solidFill>
                          <a:srgbClr val="4813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ED8"/>
                    </a:solidFill>
                  </a:tcPr>
                </a:tc>
                <a:tc>
                  <a:txBody>
                    <a:bodyPr/>
                    <a:lstStyle/>
                    <a:p>
                      <a:pPr marL="139700" indent="0">
                        <a:buNone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ZF=1</a:t>
                      </a:r>
                      <a:endParaRPr lang="en-US" altLang="en-US" sz="1500" b="1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E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2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不等于</a:t>
                      </a:r>
                      <a:endParaRPr lang="en-US" altLang="en-US" sz="22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D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(ax)≠(bx)</a:t>
                      </a:r>
                      <a:endParaRPr lang="en-US" altLang="en-US" sz="22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D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4C1C00"/>
                          </a:solidFill>
                          <a:latin typeface="宋体" panose="02010600030101010101" charset="-52"/>
                        </a:rPr>
                        <a:t>(ax)- (bx)≠0</a:t>
                      </a:r>
                      <a:endParaRPr lang="en-US" altLang="en-US" sz="2200" b="0">
                        <a:solidFill>
                          <a:srgbClr val="4C1C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DE7"/>
                    </a:solidFill>
                  </a:tcPr>
                </a:tc>
                <a:tc>
                  <a:txBody>
                    <a:bodyPr/>
                    <a:lstStyle/>
                    <a:p>
                      <a:pPr marL="139700" indent="0">
                        <a:buNone/>
                      </a:pPr>
                      <a:r>
                        <a:rPr lang="en-US" sz="15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ZF=0</a:t>
                      </a:r>
                      <a:endParaRPr lang="en-US" altLang="en-US" sz="15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02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小于</a:t>
                      </a:r>
                      <a:endParaRPr lang="en-US" altLang="en-US" sz="22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ED9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ax)&lt;(bx)</a:t>
                      </a:r>
                      <a:endParaRPr lang="en-US" altLang="en-US" sz="22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ED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(ax)- (bx)将产生借位</a:t>
                      </a:r>
                      <a:endParaRPr lang="en-US" altLang="en-US" sz="22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FD9"/>
                    </a:solidFill>
                  </a:tcPr>
                </a:tc>
                <a:tc>
                  <a:txBody>
                    <a:bodyPr/>
                    <a:lstStyle/>
                    <a:p>
                      <a:pPr marL="139700" indent="0">
                        <a:buNone/>
                      </a:pPr>
                      <a:r>
                        <a:rPr lang="en-US" sz="15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CF=1</a:t>
                      </a:r>
                      <a:endParaRPr lang="en-US" altLang="en-US" sz="15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E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2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大于等于</a:t>
                      </a:r>
                      <a:endParaRPr lang="en-US" altLang="en-US" sz="22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D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(ax)≥(bx)</a:t>
                      </a:r>
                      <a:endParaRPr lang="en-US" altLang="en-US" sz="22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D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ax)</a:t>
                      </a:r>
                      <a:r>
                        <a:rPr lang="en-US" sz="2200" b="0">
                          <a:solidFill>
                            <a:srgbClr val="951400"/>
                          </a:solidFill>
                          <a:latin typeface="宋体" panose="02010600030101010101" charset="-52"/>
                        </a:rPr>
                        <a:t>- (</a:t>
                      </a:r>
                      <a:r>
                        <a:rPr lang="en-US" sz="2200" b="0">
                          <a:solidFill>
                            <a:srgbClr val="460900"/>
                          </a:solidFill>
                          <a:latin typeface="宋体" panose="02010600030101010101" charset="-52"/>
                        </a:rPr>
                        <a:t>bx)不必借位</a:t>
                      </a:r>
                      <a:endParaRPr lang="en-US" altLang="en-US" sz="22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DE8"/>
                    </a:solidFill>
                  </a:tcPr>
                </a:tc>
                <a:tc>
                  <a:txBody>
                    <a:bodyPr/>
                    <a:lstStyle/>
                    <a:p>
                      <a:pPr marL="139700" indent="0">
                        <a:buNone/>
                      </a:pPr>
                      <a:r>
                        <a:rPr lang="en-US" sz="15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CF=0</a:t>
                      </a:r>
                      <a:endParaRPr lang="en-US" altLang="en-US" sz="15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2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大于</a:t>
                      </a:r>
                      <a:endParaRPr lang="en-US" altLang="en-US" sz="22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ED9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(ax)&gt;(bx)</a:t>
                      </a:r>
                      <a:endParaRPr lang="en-US" altLang="en-US" sz="22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FD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(ax)- (bx)既不借位，结果又不为0</a:t>
                      </a:r>
                      <a:endParaRPr lang="en-US" altLang="en-US" sz="22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ED9"/>
                    </a:solidFill>
                  </a:tcPr>
                </a:tc>
                <a:tc>
                  <a:txBody>
                    <a:bodyPr/>
                    <a:lstStyle/>
                    <a:p>
                      <a:pPr marL="139700" indent="0">
                        <a:buNone/>
                      </a:pPr>
                      <a:r>
                        <a:rPr lang="en-US" sz="15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CF=0且ZF=0</a:t>
                      </a:r>
                      <a:endParaRPr lang="en-US" altLang="en-US" sz="15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E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02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小于等于</a:t>
                      </a:r>
                      <a:endParaRPr lang="en-US" altLang="en-US" sz="22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D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(ax)≤(bx)</a:t>
                      </a:r>
                      <a:endParaRPr lang="en-US" altLang="en-US" sz="22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D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3E1300"/>
                          </a:solidFill>
                          <a:latin typeface="宋体" panose="02010600030101010101" charset="-52"/>
                        </a:rPr>
                        <a:t>(ax)- (bx)或者借位，或者结果为0</a:t>
                      </a:r>
                      <a:endParaRPr lang="en-US" altLang="en-US" sz="2200" b="0">
                        <a:solidFill>
                          <a:srgbClr val="3E13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EE8"/>
                    </a:solidFill>
                  </a:tcPr>
                </a:tc>
                <a:tc>
                  <a:txBody>
                    <a:bodyPr/>
                    <a:lstStyle/>
                    <a:p>
                      <a:pPr marL="139700" indent="0">
                        <a:buNone/>
                      </a:pPr>
                      <a:r>
                        <a:rPr lang="en-US" sz="15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CF=1或ZF=1</a:t>
                      </a:r>
                      <a:endParaRPr lang="en-US" altLang="en-US" sz="15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/>
          <p:nvPr>
            <p:custDataLst>
              <p:tags r:id="rId2"/>
            </p:custDataLst>
          </p:nvPr>
        </p:nvGraphicFramePr>
        <p:xfrm>
          <a:off x="6148070" y="1064895"/>
          <a:ext cx="5906770" cy="5114290"/>
        </p:xfrm>
        <a:graphic>
          <a:graphicData uri="http://schemas.openxmlformats.org/drawingml/2006/table">
            <a:tbl>
              <a:tblPr firstRow="1" lastRow="1">
                <a:tableStyleId>{77D5D866-21FD-475E-8EC7-EAEDDA05492D}</a:tableStyleId>
              </a:tblPr>
              <a:tblGrid>
                <a:gridCol w="998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2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8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/>
                        <a:t>比较关系</a:t>
                      </a:r>
                      <a:endParaRPr lang="en-US" altLang="en-US" sz="200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/>
                        <a:t>(ax)?(bx)</a:t>
                      </a:r>
                      <a:endParaRPr lang="en-US" altLang="en-US" sz="20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/>
                        <a:t>(ax)-(bx)特点</a:t>
                      </a:r>
                      <a:endParaRPr lang="en-US" altLang="en-US" sz="20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/>
                        <a:t>标志寄存器</a:t>
                      </a:r>
                      <a:endParaRPr lang="en-US" altLang="en-US" sz="2000"/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97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/>
                        <a:t>等于</a:t>
                      </a:r>
                      <a:endParaRPr lang="en-US" altLang="en-US" sz="200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/>
                        <a:t>(ah)=(bh)</a:t>
                      </a:r>
                      <a:endParaRPr lang="en-US" altLang="en-US" sz="200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/>
                        <a:t>(ah)- (bh)=0</a:t>
                      </a:r>
                      <a:endParaRPr lang="en-US" altLang="en-US" sz="20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ZF=1</a:t>
                      </a:r>
                      <a:endParaRPr lang="en-US" altLang="en-US" sz="1600"/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51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/>
                        <a:t>不等于</a:t>
                      </a:r>
                      <a:endParaRPr lang="en-US" altLang="en-US" sz="200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/>
                        <a:t>(ah)≠(bh)</a:t>
                      </a:r>
                      <a:endParaRPr lang="en-US" altLang="en-US" sz="200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/>
                        <a:t>(ah)- (bh)≠0</a:t>
                      </a:r>
                      <a:endParaRPr lang="en-US" altLang="en-US" sz="20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/>
                        <a:t>ZF=0</a:t>
                      </a:r>
                      <a:endParaRPr lang="en-US" altLang="en-US" sz="1600"/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1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/>
                        <a:t>小于</a:t>
                      </a:r>
                      <a:endParaRPr lang="en-US" altLang="en-US" sz="200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/>
                        <a:t>(ax)&lt;(bx)</a:t>
                      </a:r>
                      <a:endParaRPr lang="en-US" altLang="en-US" sz="2000"/>
                    </a:p>
                  </a:txBody>
                  <a:tcPr marL="12700" marR="12700" marT="12700" anchor="b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/>
                        <a:t>(ax)- (bx)为负，且不溢出</a:t>
                      </a:r>
                      <a:endParaRPr lang="en-US" altLang="en-US" sz="200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/>
                        <a:t>SF=1且OF=0</a:t>
                      </a:r>
                      <a:endParaRPr lang="en-US" altLang="en-US" sz="2000"/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7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/>
                        <a:t>大于</a:t>
                      </a:r>
                      <a:endParaRPr lang="en-US" altLang="en-US" sz="2000"/>
                    </a:p>
                  </a:txBody>
                  <a:tcPr marL="12700" marR="12700" marT="1270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/>
                        <a:t>(ax)&gt;(bx)</a:t>
                      </a:r>
                      <a:endParaRPr lang="en-US" altLang="en-US" sz="2000"/>
                    </a:p>
                  </a:txBody>
                  <a:tcPr marL="12700" marR="12700" marT="1270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/>
                        <a:t>(ax)- (bx)为负，且溢出</a:t>
                      </a:r>
                      <a:endParaRPr lang="en-US" altLang="en-US" sz="2000"/>
                    </a:p>
                  </a:txBody>
                  <a:tcPr marL="12700" marR="12700" marT="1270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/>
                        <a:t>SF=1且OF=1</a:t>
                      </a:r>
                      <a:endParaRPr lang="en-US" altLang="en-US" sz="2000"/>
                    </a:p>
                  </a:txBody>
                  <a:tcPr marL="12700" marR="12700" marT="1270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1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/>
                        <a:t>大于等于</a:t>
                      </a:r>
                      <a:endParaRPr lang="en-US" altLang="en-US" sz="200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/>
                        <a:t>(ax)≥(bx)</a:t>
                      </a:r>
                      <a:endParaRPr lang="en-US" altLang="en-US" sz="200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/>
                        <a:t>(ax)- (bx)为非负，且无溢出</a:t>
                      </a:r>
                      <a:endParaRPr lang="en-US" altLang="en-US" sz="2000"/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/>
                        <a:t>SF=0且OF=0</a:t>
                      </a:r>
                      <a:endParaRPr lang="en-US" altLang="en-US" sz="2000"/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76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/>
                        <a:t>小于等于</a:t>
                      </a:r>
                      <a:endParaRPr lang="en-US" altLang="en-US" sz="2000"/>
                    </a:p>
                  </a:txBody>
                  <a:tcPr marL="12700" marR="12700" marT="1270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/>
                        <a:t>(ax)≤</a:t>
                      </a:r>
                    </a:p>
                    <a:p>
                      <a:pPr indent="0">
                        <a:buNone/>
                      </a:pPr>
                      <a:r>
                        <a:rPr lang="en-US" sz="2000"/>
                        <a:t>(bx)</a:t>
                      </a:r>
                      <a:endParaRPr lang="en-US" altLang="en-US" sz="2000"/>
                    </a:p>
                  </a:txBody>
                  <a:tcPr marL="12700" marR="12700" marT="1270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/>
                        <a:t>(ax)- (bx)为非负，且有溢出</a:t>
                      </a:r>
                      <a:endParaRPr lang="en-US" altLang="en-US" sz="2000"/>
                    </a:p>
                  </a:txBody>
                  <a:tcPr marL="12700" marR="12700" marT="1270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/>
                        <a:t>SF=0或OF=1</a:t>
                      </a:r>
                      <a:endParaRPr lang="en-US" altLang="en-US" sz="2000"/>
                    </a:p>
                  </a:txBody>
                  <a:tcPr marL="12700" marR="12700" marT="1270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218440" y="132715"/>
            <a:ext cx="2957830" cy="3683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无符号数比较与标志位取值</a:t>
            </a: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7769225" y="132715"/>
            <a:ext cx="2957830" cy="3683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有符号数比较与标志位取值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17170" y="213360"/>
            <a:ext cx="2079625" cy="36830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/>
              <a:t>更多条件转移指令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51765" y="1342390"/>
            <a:ext cx="5220335" cy="4051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17170" y="5854065"/>
            <a:ext cx="11838305" cy="8553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141085" y="213360"/>
            <a:ext cx="5469255" cy="24301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141085" y="2954655"/>
            <a:ext cx="5469890" cy="244538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2537460" y="213360"/>
            <a:ext cx="2508250" cy="89789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altLang="zh-CN"/>
              <a:t>常用格式:</a:t>
            </a:r>
          </a:p>
          <a:p>
            <a:r>
              <a:rPr lang="en-US" altLang="zh-CN"/>
              <a:t>cmp a, b</a:t>
            </a:r>
          </a:p>
          <a:p>
            <a:r>
              <a:rPr lang="en-US" altLang="zh-CN"/>
              <a:t>jxxxxx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l="8535"/>
          <a:stretch>
            <a:fillRect/>
          </a:stretch>
        </p:blipFill>
        <p:spPr>
          <a:xfrm>
            <a:off x="52705" y="980440"/>
            <a:ext cx="6283960" cy="31045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25145" y="1631315"/>
            <a:ext cx="1776095" cy="2000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648450" y="980440"/>
            <a:ext cx="5407025" cy="310515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23190" y="254000"/>
            <a:ext cx="3354070" cy="36830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/>
              <a:t>例子：实现</a:t>
            </a:r>
            <a:r>
              <a:rPr lang="en-US" altLang="zh-CN"/>
              <a:t>C</a:t>
            </a:r>
            <a:r>
              <a:rPr lang="zh-CN" altLang="en-US"/>
              <a:t>语言中</a:t>
            </a:r>
            <a:r>
              <a:rPr lang="en-US" altLang="zh-CN"/>
              <a:t>if</a:t>
            </a:r>
            <a:r>
              <a:rPr lang="zh-CN" altLang="en-US"/>
              <a:t>功能</a:t>
            </a: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122930" y="1606550"/>
            <a:ext cx="1833880" cy="20256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055" y="697865"/>
            <a:ext cx="3067050" cy="2117725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123190" y="254000"/>
            <a:ext cx="3354070" cy="36830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/>
              <a:t>程序模块化设计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9055" y="2815590"/>
            <a:ext cx="2256790" cy="4002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10990" y="864235"/>
            <a:ext cx="3648075" cy="38957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656955" y="1550670"/>
            <a:ext cx="147574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call</a:t>
            </a:r>
            <a:r>
              <a:rPr lang="zh-CN" altLang="en-US"/>
              <a:t>指令调用子程序</a:t>
            </a:r>
          </a:p>
        </p:txBody>
      </p:sp>
      <p:cxnSp>
        <p:nvCxnSpPr>
          <p:cNvPr id="7" name="直接箭头连接符 6"/>
          <p:cNvCxnSpPr>
            <a:stCxn id="6" idx="1"/>
          </p:cNvCxnSpPr>
          <p:nvPr/>
        </p:nvCxnSpPr>
        <p:spPr>
          <a:xfrm flipH="1" flipV="1">
            <a:off x="5491480" y="1885950"/>
            <a:ext cx="3165475" cy="26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5176520" y="4387215"/>
            <a:ext cx="3152140" cy="73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8328660" y="4062095"/>
            <a:ext cx="147574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ret</a:t>
            </a:r>
            <a:r>
              <a:rPr lang="zh-CN" altLang="en-US"/>
              <a:t>指令子程序返回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110990" y="5208905"/>
            <a:ext cx="6096000" cy="368300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实现方式：流程转移指令，它们都修改IP,或同时修改CS和IP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478520" y="717550"/>
            <a:ext cx="3278505" cy="42354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9860" y="248285"/>
            <a:ext cx="6096000" cy="1198880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t">
            <a:spAutoFit/>
          </a:bodyPr>
          <a:lstStyle/>
          <a:p>
            <a:r>
              <a:rPr lang="en-US" altLang="zh-CN"/>
              <a:t>CALL</a:t>
            </a:r>
            <a:r>
              <a:rPr lang="zh-CN" altLang="en-US"/>
              <a:t>指令</a:t>
            </a:r>
          </a:p>
          <a:p>
            <a:r>
              <a:rPr lang="zh-CN" altLang="en-US"/>
              <a:t>字面意思：调用子程序</a:t>
            </a:r>
          </a:p>
          <a:p>
            <a:r>
              <a:rPr lang="zh-CN" altLang="en-US"/>
              <a:t>实质：流程转移call指令实现转移的方法和jmp指令的原理相似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0495" y="1765300"/>
            <a:ext cx="6095365" cy="922020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CPU执行call指令，进行两步操作：</a:t>
            </a:r>
          </a:p>
          <a:p>
            <a:r>
              <a:rPr lang="zh-CN" altLang="en-US"/>
              <a:t>(1)将当前的IP或CS和IP压入栈中；</a:t>
            </a:r>
          </a:p>
          <a:p>
            <a:r>
              <a:rPr lang="zh-CN" altLang="en-US"/>
              <a:t>(2)转移到标号处执行指令。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03200" y="2964815"/>
            <a:ext cx="3392170" cy="22434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147820" y="3675380"/>
            <a:ext cx="2911475" cy="15328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2730" y="5323840"/>
            <a:ext cx="6806565" cy="922020"/>
          </a:xfrm>
          <a:prstGeom prst="rect">
            <a:avLst/>
          </a:prstGeom>
          <a:solidFill>
            <a:srgbClr val="92D050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16位位移=“标号”处的地址-call指令后的第一个字节的地址；</a:t>
            </a:r>
          </a:p>
          <a:p>
            <a:r>
              <a:rPr lang="zh-CN" altLang="en-US"/>
              <a:t>16位位移的范围为-32768~32767,用补码表示；</a:t>
            </a:r>
          </a:p>
          <a:p>
            <a:r>
              <a:rPr lang="zh-CN" altLang="en-US"/>
              <a:t>16位位移由编译程序在编译时算出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539990" y="287655"/>
            <a:ext cx="4343400" cy="53530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9540" y="169545"/>
            <a:ext cx="6096000" cy="36830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指令“call far ptr标号”实现的是段间转移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9540" y="947420"/>
            <a:ext cx="6096000" cy="1476375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CPU执行“call far ptr标号”时的操作</a:t>
            </a:r>
          </a:p>
          <a:p>
            <a:r>
              <a:rPr lang="zh-CN" altLang="en-US"/>
              <a:t>(1)(sp)=(sp)-2</a:t>
            </a:r>
          </a:p>
          <a:p>
            <a:r>
              <a:rPr lang="zh-CN" altLang="en-US"/>
              <a:t>((ss)×16+(sp))=(CS)</a:t>
            </a:r>
          </a:p>
          <a:p>
            <a:r>
              <a:rPr lang="zh-CN" altLang="en-US"/>
              <a:t>(sp)=(sp)-2</a:t>
            </a:r>
          </a:p>
          <a:p>
            <a:r>
              <a:rPr lang="zh-CN" altLang="en-US"/>
              <a:t>((ss)×16+(sp))=(IP)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9540" y="2635250"/>
            <a:ext cx="6096000" cy="119888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t">
            <a:spAutoFit/>
          </a:bodyPr>
          <a:lstStyle/>
          <a:p>
            <a:r>
              <a:rPr lang="en-US" altLang="zh-CN"/>
              <a:t>“</a:t>
            </a:r>
            <a:r>
              <a:rPr lang="zh-CN" altLang="en-US"/>
              <a:t>call far ptr标号”相当于</a:t>
            </a:r>
          </a:p>
          <a:p>
            <a:r>
              <a:rPr lang="zh-CN" altLang="en-US"/>
              <a:t>push CS</a:t>
            </a:r>
          </a:p>
          <a:p>
            <a:r>
              <a:rPr lang="zh-CN" altLang="en-US"/>
              <a:t>push IP</a:t>
            </a:r>
          </a:p>
          <a:p>
            <a:r>
              <a:rPr lang="zh-CN" altLang="en-US"/>
              <a:t>jmp far ptr标号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64A0CB7-5219-26F7-9848-29C698AB61A2}"/>
              </a:ext>
            </a:extLst>
          </p:cNvPr>
          <p:cNvSpPr/>
          <p:nvPr/>
        </p:nvSpPr>
        <p:spPr>
          <a:xfrm>
            <a:off x="7964631" y="4874895"/>
            <a:ext cx="976745" cy="627091"/>
          </a:xfrm>
          <a:prstGeom prst="rect">
            <a:avLst/>
          </a:prstGeom>
          <a:solidFill>
            <a:srgbClr val="F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tx1"/>
                </a:solidFill>
              </a:rPr>
              <a:t>retf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2870" y="245110"/>
            <a:ext cx="5516245" cy="64516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指令格式</a:t>
            </a:r>
          </a:p>
          <a:p>
            <a:r>
              <a:rPr lang="zh-CN" altLang="en-US"/>
              <a:t>call</a:t>
            </a:r>
            <a:r>
              <a:rPr lang="en-US" altLang="zh-CN"/>
              <a:t> </a:t>
            </a:r>
            <a:r>
              <a:rPr lang="zh-CN" altLang="en-US"/>
              <a:t>16位寄存器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13015" y="361950"/>
            <a:ext cx="3336290" cy="3298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2870" y="1200150"/>
            <a:ext cx="5516245" cy="92202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(sp)=(sp)-2</a:t>
            </a:r>
          </a:p>
          <a:p>
            <a:r>
              <a:rPr lang="zh-CN" altLang="en-US"/>
              <a:t>((ss)*16+(sp))=(IP)</a:t>
            </a:r>
          </a:p>
          <a:p>
            <a:r>
              <a:rPr lang="zh-CN" altLang="en-US"/>
              <a:t>(IP)=(16位寄存器)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2870" y="2532380"/>
            <a:ext cx="5516880" cy="64516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push IP</a:t>
            </a:r>
          </a:p>
          <a:p>
            <a:r>
              <a:rPr lang="zh-CN" altLang="en-US"/>
              <a:t>jmp16位寄存器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4440" y="2900680"/>
            <a:ext cx="5288915" cy="2531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72275" y="539115"/>
            <a:ext cx="3434715" cy="2184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690" y="2723515"/>
            <a:ext cx="4526280" cy="2536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6205" y="843915"/>
            <a:ext cx="4469765" cy="157480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t">
            <a:noAutofit/>
          </a:bodyPr>
          <a:lstStyle/>
          <a:p>
            <a:r>
              <a:rPr lang="zh-CN" altLang="en-US"/>
              <a:t>call word ptr内存单元地址</a:t>
            </a:r>
          </a:p>
          <a:p>
            <a:r>
              <a:rPr lang="zh-CN" altLang="en-US"/>
              <a:t>相当于：</a:t>
            </a:r>
          </a:p>
          <a:p>
            <a:r>
              <a:rPr lang="zh-CN" altLang="en-US"/>
              <a:t>push IP</a:t>
            </a:r>
          </a:p>
          <a:p>
            <a:r>
              <a:rPr lang="zh-CN" altLang="en-US"/>
              <a:t>jmp word ptr内存单元地址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6205" y="114935"/>
            <a:ext cx="3013710" cy="3683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转移地址在内存中的call指令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5250" y="107950"/>
            <a:ext cx="2166620" cy="36830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返回指令：ret和retf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5250" y="630555"/>
            <a:ext cx="10956925" cy="5597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65250" y="2501900"/>
            <a:ext cx="3173095" cy="35172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446520" y="2501900"/>
            <a:ext cx="2659380" cy="35490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2105" y="232410"/>
            <a:ext cx="9099550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转移综述</a:t>
            </a:r>
          </a:p>
          <a:p>
            <a:r>
              <a:rPr lang="zh-CN" altLang="en-US"/>
              <a:t>背景：一般情况下指令是顺序地逐条执行的，而在实际中，常需要改变程序的执行流程。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359265" y="1206500"/>
            <a:ext cx="2176780" cy="18821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2105" y="1344295"/>
            <a:ext cx="6096000" cy="922020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转移指令，</a:t>
            </a:r>
          </a:p>
          <a:p>
            <a:r>
              <a:rPr lang="zh-CN" altLang="en-US"/>
              <a:t>可以控制CPU执行内存中某处代码的指令</a:t>
            </a:r>
          </a:p>
          <a:p>
            <a:r>
              <a:rPr lang="zh-CN" altLang="en-US"/>
              <a:t>可以修改IP，或同时修改CS和IP的指令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2105" y="2733040"/>
            <a:ext cx="6096000" cy="137922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noAutofit/>
          </a:bodyPr>
          <a:lstStyle/>
          <a:p>
            <a:r>
              <a:rPr lang="zh-CN" altLang="en-US"/>
              <a:t>转移指令的分类</a:t>
            </a:r>
          </a:p>
          <a:p>
            <a:r>
              <a:rPr lang="zh-CN" altLang="en-US"/>
              <a:t>按转移行为</a:t>
            </a:r>
          </a:p>
          <a:p>
            <a:r>
              <a:rPr lang="zh-CN" altLang="en-US"/>
              <a:t>段内转移：只修改IP，如jmp ax </a:t>
            </a:r>
          </a:p>
          <a:p>
            <a:r>
              <a:rPr lang="zh-CN" altLang="en-US"/>
              <a:t>段间转移：同时修改CS和IP，如jmp 1000：0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32105" y="4246245"/>
            <a:ext cx="6096000" cy="64516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根据指令对IP修改的范围不同段内短转移：IP修改范围为-128~127 段内近转移：IP修改范围为-32768~32767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32105" y="4950460"/>
            <a:ext cx="6096000" cy="175323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按转移指令</a:t>
            </a:r>
          </a:p>
          <a:p>
            <a:r>
              <a:rPr lang="zh-CN" altLang="en-US"/>
              <a:t>无条件转移指令</a:t>
            </a:r>
            <a:r>
              <a:rPr lang="en-US" altLang="zh-CN"/>
              <a:t> </a:t>
            </a:r>
            <a:r>
              <a:rPr lang="zh-CN" altLang="en-US">
                <a:sym typeface="+mn-ea"/>
              </a:rPr>
              <a:t>如：jmp</a:t>
            </a:r>
            <a:endParaRPr lang="zh-CN" altLang="en-US"/>
          </a:p>
          <a:p>
            <a:r>
              <a:rPr lang="zh-CN" altLang="en-US"/>
              <a:t>条件转移指令</a:t>
            </a:r>
            <a:r>
              <a:rPr lang="en-US" altLang="zh-CN"/>
              <a:t> </a:t>
            </a:r>
            <a:r>
              <a:rPr lang="zh-CN" altLang="en-US">
                <a:sym typeface="+mn-ea"/>
              </a:rPr>
              <a:t>如：jcxz</a:t>
            </a:r>
            <a:endParaRPr lang="zh-CN" altLang="en-US"/>
          </a:p>
          <a:p>
            <a:r>
              <a:rPr lang="zh-CN" altLang="en-US"/>
              <a:t>循环指令</a:t>
            </a:r>
            <a:r>
              <a:rPr lang="en-US" altLang="zh-CN"/>
              <a:t> </a:t>
            </a:r>
            <a:r>
              <a:rPr lang="zh-CN" altLang="en-US">
                <a:sym typeface="+mn-ea"/>
              </a:rPr>
              <a:t>如：loop</a:t>
            </a:r>
            <a:endParaRPr lang="zh-CN" altLang="en-US"/>
          </a:p>
          <a:p>
            <a:r>
              <a:rPr lang="zh-CN" altLang="en-US"/>
              <a:t>过程</a:t>
            </a:r>
          </a:p>
          <a:p>
            <a:r>
              <a:rPr lang="zh-CN" altLang="en-US"/>
              <a:t>中断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2255" y="1116965"/>
            <a:ext cx="5287645" cy="52635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62255" y="182245"/>
            <a:ext cx="4819650" cy="63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096000" y="995680"/>
            <a:ext cx="4020820" cy="20961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96000" y="3289935"/>
            <a:ext cx="4021455" cy="20821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1135" y="181610"/>
            <a:ext cx="6096000" cy="645160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例：</a:t>
            </a:r>
          </a:p>
          <a:p>
            <a:r>
              <a:rPr lang="zh-CN" altLang="en-US"/>
              <a:t>计算2的N次方，计算前，N的值由CX提供。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5600" y="1136015"/>
            <a:ext cx="4181475" cy="4852670"/>
          </a:xfrm>
          <a:prstGeom prst="rect">
            <a:avLst/>
          </a:prstGeom>
        </p:spPr>
      </p:pic>
      <p:sp>
        <p:nvSpPr>
          <p:cNvPr id="7" name="乘号 6"/>
          <p:cNvSpPr/>
          <p:nvPr/>
        </p:nvSpPr>
        <p:spPr>
          <a:xfrm>
            <a:off x="3525520" y="4412615"/>
            <a:ext cx="1011555" cy="147637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090795" y="5116195"/>
            <a:ext cx="4196080" cy="3683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zh-CN" altLang="en-US"/>
              <a:t>使用</a:t>
            </a:r>
            <a:r>
              <a:rPr lang="en-US" altLang="zh-CN"/>
              <a:t>call</a:t>
            </a:r>
            <a:r>
              <a:rPr lang="zh-CN" altLang="en-US"/>
              <a:t>和</a:t>
            </a:r>
            <a:r>
              <a:rPr lang="en-US" altLang="zh-CN"/>
              <a:t>ret</a:t>
            </a:r>
            <a:r>
              <a:rPr lang="zh-CN" altLang="en-US"/>
              <a:t>指令，一定要初始化栈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6210" y="222250"/>
            <a:ext cx="10965180" cy="542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74955" y="901700"/>
            <a:ext cx="5162550" cy="5054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20035" y="3146425"/>
            <a:ext cx="1690370" cy="645160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mov ax,cs:[si]</a:t>
            </a:r>
          </a:p>
          <a:p>
            <a:r>
              <a:rPr lang="zh-CN" altLang="en-US"/>
              <a:t>mov cs:[di],ax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8110" y="24130"/>
            <a:ext cx="6826885" cy="341503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t">
            <a:spAutoFit/>
          </a:bodyPr>
          <a:lstStyle/>
          <a:p>
            <a:r>
              <a:rPr lang="zh-CN" altLang="en-US" b="1"/>
              <a:t>jmp指令的功能</a:t>
            </a:r>
          </a:p>
          <a:p>
            <a:endParaRPr lang="zh-CN" altLang="en-US"/>
          </a:p>
          <a:p>
            <a:r>
              <a:rPr lang="zh-CN" altLang="en-US"/>
              <a:t>无条件转移，可以只修改IP 也可以同时修改CS和IP</a:t>
            </a:r>
          </a:p>
          <a:p>
            <a:endParaRPr lang="zh-CN" altLang="en-US"/>
          </a:p>
          <a:p>
            <a:r>
              <a:rPr lang="zh-CN" altLang="en-US"/>
              <a:t>jmp指令要给出两种信息</a:t>
            </a:r>
          </a:p>
          <a:p>
            <a:r>
              <a:rPr lang="zh-CN" altLang="en-US"/>
              <a:t>转移的目的地址</a:t>
            </a:r>
          </a:p>
          <a:p>
            <a:r>
              <a:rPr lang="zh-CN" altLang="en-US"/>
              <a:t>转移的距离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段间转移（远转移）jmp</a:t>
            </a:r>
            <a:r>
              <a:rPr lang="en-US" altLang="zh-CN"/>
              <a:t> 2000:1000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段内</a:t>
            </a:r>
            <a:r>
              <a:rPr lang="zh-CN" altLang="en-US" b="1"/>
              <a:t>短</a:t>
            </a:r>
            <a:r>
              <a:rPr lang="zh-CN" altLang="en-US"/>
              <a:t>转移：jmp short标号：IP的修改范围为-128~127，8位的位移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段内</a:t>
            </a:r>
            <a:r>
              <a:rPr lang="zh-CN" altLang="en-US" b="1"/>
              <a:t>近</a:t>
            </a:r>
            <a:r>
              <a:rPr lang="zh-CN" altLang="en-US"/>
              <a:t>转移：jmp near ptr标号；IP的修改范围为-32768~32767，16位的位移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2105" y="3538220"/>
            <a:ext cx="5579745" cy="92202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lstStyle/>
          <a:p>
            <a:r>
              <a:rPr lang="en-US" altLang="zh-CN"/>
              <a:t>j</a:t>
            </a:r>
            <a:r>
              <a:rPr lang="zh-CN" altLang="en-US"/>
              <a:t>mp short指令中，转移到了哪里？</a:t>
            </a:r>
          </a:p>
          <a:p>
            <a:r>
              <a:rPr lang="zh-CN" altLang="en-US"/>
              <a:t>jmp short的</a:t>
            </a:r>
            <a:r>
              <a:rPr lang="zh-CN" altLang="en-US">
                <a:solidFill>
                  <a:srgbClr val="FF0000"/>
                </a:solidFill>
              </a:rPr>
              <a:t>机器指令中，包含的是跳转到指令的相对</a:t>
            </a:r>
          </a:p>
          <a:p>
            <a:r>
              <a:rPr lang="zh-CN" altLang="en-US">
                <a:solidFill>
                  <a:srgbClr val="FF0000"/>
                </a:solidFill>
              </a:rPr>
              <a:t>位置</a:t>
            </a:r>
            <a:r>
              <a:rPr lang="zh-CN" altLang="en-US"/>
              <a:t>，而不是转移的目标地址。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5" y="4559300"/>
            <a:ext cx="2588260" cy="20720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74035" y="4599940"/>
            <a:ext cx="2700655" cy="15036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315835" y="405130"/>
            <a:ext cx="4499610" cy="2579370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t">
            <a:noAutofit/>
          </a:bodyPr>
          <a:lstStyle/>
          <a:p>
            <a:r>
              <a:rPr lang="zh-CN" altLang="en-US"/>
              <a:t>短转移：“jmp short标号”</a:t>
            </a:r>
          </a:p>
          <a:p>
            <a:r>
              <a:rPr lang="zh-CN" altLang="en-US"/>
              <a:t>功能：（IP）=（IP）+8位位移</a:t>
            </a:r>
          </a:p>
          <a:p>
            <a:r>
              <a:rPr lang="zh-CN" altLang="en-US"/>
              <a:t>原理</a:t>
            </a:r>
          </a:p>
          <a:p>
            <a:r>
              <a:rPr lang="en-US" altLang="zh-CN"/>
              <a:t>(</a:t>
            </a:r>
            <a:r>
              <a:rPr lang="zh-CN" altLang="en-US"/>
              <a:t>1</a:t>
            </a:r>
            <a:r>
              <a:rPr lang="en-US" altLang="zh-CN"/>
              <a:t>)</a:t>
            </a:r>
            <a:r>
              <a:rPr lang="zh-CN" altLang="en-US"/>
              <a:t>8位位移=标号"处的地址-jmp指令</a:t>
            </a:r>
          </a:p>
          <a:p>
            <a:r>
              <a:rPr lang="zh-CN" altLang="en-US"/>
              <a:t>后的第一个字节的地址；</a:t>
            </a:r>
          </a:p>
          <a:p>
            <a:r>
              <a:rPr lang="zh-CN" altLang="en-US">
                <a:sym typeface="+mn-ea"/>
              </a:rPr>
              <a:t>(2)</a:t>
            </a:r>
            <a:r>
              <a:rPr lang="zh-CN" altLang="en-US"/>
              <a:t>short指明此处的位移为8位位移；</a:t>
            </a:r>
          </a:p>
          <a:p>
            <a:r>
              <a:rPr lang="en-US" altLang="zh-CN"/>
              <a:t>(</a:t>
            </a:r>
            <a:r>
              <a:rPr lang="zh-CN" altLang="en-US"/>
              <a:t>3）8位位移的范围为-128~127，用补码</a:t>
            </a:r>
          </a:p>
          <a:p>
            <a:r>
              <a:rPr lang="zh-CN" altLang="en-US"/>
              <a:t>表示；</a:t>
            </a:r>
          </a:p>
          <a:p>
            <a:r>
              <a:rPr lang="en-US" altLang="zh-CN"/>
              <a:t>(4</a:t>
            </a:r>
            <a:r>
              <a:rPr lang="zh-CN" altLang="en-US"/>
              <a:t>）8位位移由编译程序在编译时算出。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260590" y="3538220"/>
            <a:ext cx="4554855" cy="2861310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近转移：指令“jmp near ptr标号”</a:t>
            </a:r>
          </a:p>
          <a:p>
            <a:r>
              <a:rPr lang="zh-CN" altLang="en-US"/>
              <a:t>功能：（IP）=（IP）+16位位移</a:t>
            </a:r>
          </a:p>
          <a:p>
            <a:r>
              <a:rPr lang="zh-CN" altLang="en-US"/>
              <a:t>原理</a:t>
            </a:r>
          </a:p>
          <a:p>
            <a:r>
              <a:rPr lang="zh-CN" altLang="en-US"/>
              <a:t>（1）16位位移=“标号”处的地址-jmp指令</a:t>
            </a:r>
          </a:p>
          <a:p>
            <a:r>
              <a:rPr lang="zh-CN" altLang="en-US"/>
              <a:t>后的第一个字节的地址；</a:t>
            </a:r>
          </a:p>
          <a:p>
            <a:r>
              <a:rPr lang="zh-CN" altLang="en-US"/>
              <a:t>（2）near ptr指明此处的位移为16位位移，</a:t>
            </a:r>
          </a:p>
          <a:p>
            <a:r>
              <a:rPr lang="zh-CN" altLang="en-US"/>
              <a:t>进行的是段内近转移；</a:t>
            </a:r>
          </a:p>
          <a:p>
            <a:r>
              <a:rPr lang="zh-CN" altLang="en-US"/>
              <a:t>（3）16位位移的范围为-32769~32767，</a:t>
            </a:r>
          </a:p>
          <a:p>
            <a:r>
              <a:rPr lang="zh-CN" altLang="en-US"/>
              <a:t>用补码表示；</a:t>
            </a:r>
          </a:p>
          <a:p>
            <a:r>
              <a:rPr lang="zh-CN" altLang="en-US"/>
              <a:t>（4）16位位移由编译程序在编译时算出。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74320"/>
            <a:ext cx="12100560" cy="60680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284480" y="631825"/>
            <a:ext cx="5043170" cy="1753235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t">
            <a:spAutoFit/>
          </a:bodyPr>
          <a:lstStyle/>
          <a:p>
            <a:r>
              <a:rPr lang="en-US" altLang="zh-CN"/>
              <a:t>JMP 除了后面</a:t>
            </a:r>
            <a:r>
              <a:rPr lang="zh-CN" altLang="en-US"/>
              <a:t>可以接</a:t>
            </a:r>
            <a:r>
              <a:rPr lang="en-US" altLang="zh-CN"/>
              <a:t>标号，还可以直接用寄存器</a:t>
            </a:r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指令格式：jmp 16位寄存器</a:t>
            </a:r>
          </a:p>
          <a:p>
            <a:r>
              <a:rPr lang="zh-CN" altLang="en-US">
                <a:solidFill>
                  <a:srgbClr val="FF0000"/>
                </a:solidFill>
              </a:rPr>
              <a:t>16位寄存器功能：IP=寄存器中值</a:t>
            </a:r>
          </a:p>
          <a:p>
            <a:r>
              <a:rPr lang="zh-CN" altLang="en-US">
                <a:solidFill>
                  <a:srgbClr val="FF0000"/>
                </a:solidFill>
              </a:rPr>
              <a:t>jmp ax </a:t>
            </a:r>
          </a:p>
          <a:p>
            <a:r>
              <a:rPr lang="zh-CN" altLang="en-US">
                <a:solidFill>
                  <a:srgbClr val="FF0000"/>
                </a:solidFill>
              </a:rPr>
              <a:t>jmp bx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3980" y="388620"/>
            <a:ext cx="12004040" cy="6153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1300" y="395605"/>
            <a:ext cx="10062210" cy="38220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41300" y="4333240"/>
            <a:ext cx="7355205" cy="922020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在源程序中，</a:t>
            </a:r>
            <a:r>
              <a:rPr lang="zh-CN" altLang="en-US">
                <a:solidFill>
                  <a:srgbClr val="FF0000"/>
                </a:solidFill>
              </a:rPr>
              <a:t>不允许</a:t>
            </a:r>
            <a:r>
              <a:rPr lang="zh-CN" altLang="en-US"/>
              <a:t>使用“jmp 2000：0100”的转移指令实现段间转移</a:t>
            </a:r>
          </a:p>
          <a:p>
            <a:r>
              <a:rPr lang="zh-CN" altLang="en-US"/>
              <a:t>这是在Debug中使用的汇编指令，汇编编译器并不认识</a:t>
            </a:r>
          </a:p>
          <a:p>
            <a:r>
              <a:rPr lang="zh-CN" altLang="en-US"/>
              <a:t>如果在源程序中使用，编译时也会报错。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0490" y="405765"/>
            <a:ext cx="5130165" cy="922020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jcxz指令</a:t>
            </a:r>
            <a:r>
              <a:rPr lang="en-US" altLang="zh-CN"/>
              <a:t> </a:t>
            </a:r>
            <a:r>
              <a:rPr lang="zh-CN" altLang="en-US"/>
              <a:t>指令格式：jcxz标号</a:t>
            </a:r>
          </a:p>
          <a:p>
            <a:r>
              <a:rPr lang="zh-CN" altLang="en-US"/>
              <a:t>功能∶如果（cx）=0，则转移到标号处执行</a:t>
            </a:r>
          </a:p>
          <a:p>
            <a:r>
              <a:rPr lang="zh-CN" altLang="en-US"/>
              <a:t>当（cx）≠0时，什么也不做（程序向下执行）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4320" y="1544955"/>
            <a:ext cx="3190240" cy="389318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231140" y="5723255"/>
            <a:ext cx="2139315" cy="368300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取到零时候结束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30240" y="405765"/>
            <a:ext cx="6096000" cy="1198880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jcxz是有条件转移指令</a:t>
            </a:r>
          </a:p>
          <a:p>
            <a:r>
              <a:rPr lang="zh-CN" altLang="en-US"/>
              <a:t>所有的有条件转移指令都是</a:t>
            </a:r>
            <a:r>
              <a:rPr lang="zh-CN" altLang="en-US">
                <a:solidFill>
                  <a:srgbClr val="FF0000"/>
                </a:solidFill>
              </a:rPr>
              <a:t>短</a:t>
            </a:r>
            <a:r>
              <a:rPr lang="zh-CN" altLang="en-US"/>
              <a:t>转移</a:t>
            </a:r>
          </a:p>
          <a:p>
            <a:r>
              <a:rPr lang="zh-CN" altLang="en-US"/>
              <a:t>对IP的修改范围都为-128~127 S</a:t>
            </a:r>
          </a:p>
          <a:p>
            <a:r>
              <a:rPr lang="zh-CN" altLang="en-US"/>
              <a:t>在对应的机器码中包含转移的位移，而不是目的地址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328795" y="2829560"/>
            <a:ext cx="4331970" cy="1476375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loop指令指令格式：loop标号</a:t>
            </a:r>
          </a:p>
          <a:p>
            <a:r>
              <a:rPr lang="zh-CN" altLang="en-US"/>
              <a:t>指令操作</a:t>
            </a:r>
          </a:p>
          <a:p>
            <a:r>
              <a:rPr lang="zh-CN" altLang="en-US"/>
              <a:t>(1)(cx)=(cx)-1;</a:t>
            </a:r>
          </a:p>
          <a:p>
            <a:r>
              <a:rPr lang="en-US" altLang="zh-CN"/>
              <a:t>(</a:t>
            </a:r>
            <a:r>
              <a:rPr lang="zh-CN" altLang="en-US"/>
              <a:t>2）当（cx）≠0时，则转移到标号处执行</a:t>
            </a:r>
          </a:p>
          <a:p>
            <a:r>
              <a:rPr lang="zh-CN" altLang="en-US"/>
              <a:t>当（cx）=0时，程序向下执行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0005" y="37465"/>
            <a:ext cx="2331085" cy="36830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zh-CN" altLang="en-US"/>
              <a:t>其它转移指令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328795" y="4364990"/>
            <a:ext cx="4070985" cy="36830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如果（cx）≠0，（IP）=（IP）+8位位移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328795" y="4859020"/>
            <a:ext cx="6096000" cy="119888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8位位移=“标号”处的地址-loop指令后的第一个字节的地址</a:t>
            </a:r>
          </a:p>
          <a:p>
            <a:r>
              <a:rPr lang="zh-CN" altLang="en-US"/>
              <a:t>8位位移的范围为-128~127，用补码表示</a:t>
            </a:r>
          </a:p>
          <a:p>
            <a:r>
              <a:rPr lang="zh-CN" altLang="en-US"/>
              <a:t>8位位移由编译程序在编译时算出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WU4YTAzMDJkNjIzMjQyZjg3M2RmODRlZTFjNTgyYzgifQ=="/>
  <p:tag name="KSO_WPP_MARK_KEY" val="864faf22-6558-46a7-a485-73353fd0834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9fb125f-c4e4-420e-9a3e-52bde588dd11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12e74eb-ef93-474b-97c8-9f49eb53d544}"/>
  <p:tag name="TABLE_ENDDRAG_ORIGIN_RECT" val="458*402"/>
  <p:tag name="TABLE_ENDDRAG_RECT" val="17*83*458*40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e9548ae-bea3-42ba-aa66-27fcf2dd8530}"/>
  <p:tag name="TABLE_ENDDRAG_ORIGIN_RECT" val="465*402"/>
  <p:tag name="TABLE_ENDDRAG_RECT" val="484*83*465*4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07c8694-bd14-4e32-a2f6-ef884c6a2ba3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6375,&quot;width&quot;:4935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1543</Words>
  <Application>Microsoft Office PowerPoint</Application>
  <PresentationFormat>宽屏</PresentationFormat>
  <Paragraphs>219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宋体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光泽 赵</cp:lastModifiedBy>
  <cp:revision>43</cp:revision>
  <dcterms:created xsi:type="dcterms:W3CDTF">2023-03-22T05:41:00Z</dcterms:created>
  <dcterms:modified xsi:type="dcterms:W3CDTF">2024-04-29T09:39:26Z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05C12F1B4930488BA38ED957F1D27054</vt:lpwstr>
  </property>
  <property fmtid="{D5CDD505-2E9C-101B-9397-08002B2CF9AE}" pid="3" name="KSOProductBuildVer">
    <vt:lpwstr>2052-11.1.0.14036</vt:lpwstr>
  </property>
</Properties>
</file>